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Shape 12"/>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Shape 13"/>
          <p:cNvSpPr/>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Shape 95"/>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Shape 96"/>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“Type a quote here.” </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21" name="Shape 21"/>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762000" y="7035800"/>
            <a:ext cx="11480800" cy="1346200"/>
          </a:xfrm>
          <a:prstGeom prst="rect">
            <a:avLst/>
          </a:prstGeom>
        </p:spPr>
        <p:txBody>
          <a:bodyPr/>
          <a:lstStyle/>
          <a:p>
            <a:pPr/>
            <a:r>
              <a:t>Title Text</a:t>
            </a:r>
          </a:p>
        </p:txBody>
      </p:sp>
      <p:sp>
        <p:nvSpPr>
          <p:cNvPr id="23" name="Shape 23"/>
          <p:cNvSpPr/>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762000" y="3606800"/>
            <a:ext cx="11480800" cy="25400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39" name="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Shape 40"/>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431800" y="1600200"/>
            <a:ext cx="6477000" cy="3175000"/>
          </a:xfrm>
          <a:prstGeom prst="rect">
            <a:avLst/>
          </a:prstGeom>
        </p:spPr>
        <p:txBody>
          <a:bodyPr anchor="b"/>
          <a:lstStyle/>
          <a:p>
            <a:pPr/>
            <a:r>
              <a:t>Title Text</a:t>
            </a:r>
          </a:p>
        </p:txBody>
      </p:sp>
      <p:sp>
        <p:nvSpPr>
          <p:cNvPr id="42" name="Shape 42"/>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Title Text</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Shape 67"/>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Title Text</a:t>
            </a:r>
          </a:p>
        </p:txBody>
      </p:sp>
      <p:sp>
        <p:nvSpPr>
          <p:cNvPr id="69" name="Shape 69"/>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Shape 7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5" name="Shape 85"/>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Shape 86"/>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Shape 87"/>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oifesnotes.com"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www.aoifesnotes.com"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www.aoifesnotes.com"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www.aoifesnotes.com"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hyperlink" Target="http://www.aoifesnotes.com"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hyperlink" Target="http://www.aoifesnotes.com"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hyperlink" Target="http://www.aoifesnotes.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ctrTitle"/>
          </p:nvPr>
        </p:nvSpPr>
        <p:spPr>
          <a:prstGeom prst="rect">
            <a:avLst/>
          </a:prstGeom>
        </p:spPr>
        <p:txBody>
          <a:bodyPr/>
          <a:lstStyle/>
          <a:p>
            <a:pPr/>
            <a:r>
              <a:t>Love</a:t>
            </a:r>
          </a:p>
        </p:txBody>
      </p:sp>
      <p:sp>
        <p:nvSpPr>
          <p:cNvPr id="122" name="Shape 122"/>
          <p:cNvSpPr/>
          <p:nvPr>
            <p:ph type="subTitle" sz="quarter" idx="1"/>
          </p:nvPr>
        </p:nvSpPr>
        <p:spPr>
          <a:prstGeom prst="rect">
            <a:avLst/>
          </a:prstGeom>
        </p:spPr>
        <p:txBody>
          <a:bodyPr/>
          <a:lstStyle/>
          <a:p>
            <a:pPr/>
            <a:r>
              <a:t>Eavan Boland</a:t>
            </a:r>
          </a:p>
          <a:p>
            <a:pPr/>
            <a:r>
              <a:rPr u="sng">
                <a:hlinkClick r:id="rId2" invalidUrl="" action="" tgtFrame="" tooltip="" history="1" highlightClick="0" endSnd="0"/>
              </a:rPr>
              <a:t>www.aoifesnotes.com</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body" idx="1"/>
          </p:nvPr>
        </p:nvSpPr>
        <p:spPr>
          <a:xfrm>
            <a:off x="762000" y="730250"/>
            <a:ext cx="11480800" cy="8293100"/>
          </a:xfrm>
          <a:prstGeom prst="rect">
            <a:avLst/>
          </a:prstGeom>
        </p:spPr>
        <p:txBody>
          <a:bodyPr/>
          <a:lstStyle/>
          <a:p>
            <a:pPr>
              <a:buBlip>
                <a:blip r:embed="rId2"/>
              </a:buBlip>
            </a:pPr>
            <a:r>
              <a:t>But that time has gone.</a:t>
            </a:r>
          </a:p>
          <a:p>
            <a:pPr>
              <a:buBlip>
                <a:blip r:embed="rId2"/>
              </a:buBlip>
            </a:pPr>
            <a:r>
              <a:t>She wonders if love will ever come to live with them again. </a:t>
            </a:r>
          </a:p>
          <a:p>
            <a:pPr>
              <a:buBlip>
                <a:blip r:embed="rId2"/>
              </a:buBlip>
            </a:pPr>
            <a:r>
              <a:t>Again, love is personified as something so formidable, so powerful, that even to be in his presence was awe-inspiring and uplifting. </a:t>
            </a:r>
          </a:p>
          <a:p>
            <a:pPr>
              <a:buBlip>
                <a:blip r:embed="rId2"/>
              </a:buBlip>
            </a:pPr>
            <a:r>
              <a:t>The words ‘epic’ and ‘ascension’ bring the language back to mythology</a:t>
            </a:r>
          </a:p>
        </p:txBody>
      </p:sp>
      <p:sp>
        <p:nvSpPr>
          <p:cNvPr id="160" name="Shape 160"/>
          <p:cNvSpPr/>
          <p:nvPr/>
        </p:nvSpPr>
        <p:spPr>
          <a:xfrm>
            <a:off x="5422552" y="8775700"/>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3" invalidUrl="" action="" tgtFrame="" tooltip="" history="1" highlightClick="0" endSnd="0"/>
              </a:defRPr>
            </a:lvl1pPr>
          </a:lstStyle>
          <a:p>
            <a:pPr>
              <a:defRPr u="none"/>
            </a:pPr>
            <a:r>
              <a:rPr u="sng">
                <a:hlinkClick r:id="rId3"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body" idx="1"/>
          </p:nvPr>
        </p:nvSpPr>
        <p:spPr>
          <a:xfrm>
            <a:off x="762000" y="723900"/>
            <a:ext cx="11480800" cy="8305800"/>
          </a:xfrm>
          <a:prstGeom prst="rect">
            <a:avLst/>
          </a:prstGeom>
        </p:spPr>
        <p:txBody>
          <a:bodyPr/>
          <a:lstStyle/>
          <a:p>
            <a:pPr marL="368045" indent="-368045" defTabSz="403097">
              <a:spcBef>
                <a:spcPts val="2800"/>
              </a:spcBef>
              <a:buBlip>
                <a:blip r:embed="rId2"/>
              </a:buBlip>
              <a:defRPr sz="2898"/>
            </a:pPr>
            <a:r>
              <a:t>No matter how passionate their love was then, it cannot be recaptured. Time passes and things change. Her words are ''shadows''. They are insubstantial.</a:t>
            </a:r>
          </a:p>
          <a:p>
            <a:pPr marL="368045" indent="-368045" defTabSz="403097">
              <a:spcBef>
                <a:spcPts val="2800"/>
              </a:spcBef>
              <a:buBlip>
                <a:blip r:embed="rId2"/>
              </a:buBlip>
              <a:defRPr sz="2898"/>
            </a:pPr>
            <a:r>
              <a:t>She cannot communicate with the memory of a person as they once were. </a:t>
            </a:r>
          </a:p>
          <a:p>
            <a:pPr marL="368045" indent="-368045" defTabSz="403097">
              <a:spcBef>
                <a:spcPts val="2800"/>
              </a:spcBef>
              <a:buBlip>
                <a:blip r:embed="rId2"/>
              </a:buBlip>
              <a:defRPr sz="2898"/>
            </a:pPr>
            <a:r>
              <a:t>He cannot be the man he was, and their lives must move on. underworld, she wants to cry out to her ''dear companion'' but he cannot hear her. </a:t>
            </a:r>
          </a:p>
          <a:p>
            <a:pPr marL="368045" indent="-368045" defTabSz="403097">
              <a:spcBef>
                <a:spcPts val="2800"/>
              </a:spcBef>
              <a:buBlip>
                <a:blip r:embed="rId2"/>
              </a:buBlip>
              <a:defRPr sz="2898"/>
            </a:pPr>
            <a:r>
              <a:t>The image of her husband on the bridge turns and walks away. </a:t>
            </a:r>
          </a:p>
          <a:p>
            <a:pPr marL="368045" indent="-368045" defTabSz="403097">
              <a:spcBef>
                <a:spcPts val="2800"/>
              </a:spcBef>
              <a:buBlip>
                <a:blip r:embed="rId2"/>
              </a:buBlip>
              <a:defRPr sz="2898"/>
            </a:pPr>
            <a:r>
              <a:t>Like the men trapped in Hades, she cannot follow. </a:t>
            </a:r>
          </a:p>
          <a:p>
            <a:pPr marL="368045" indent="-368045" defTabSz="403097">
              <a:spcBef>
                <a:spcPts val="2800"/>
              </a:spcBef>
              <a:buBlip>
                <a:blip r:embed="rId2"/>
              </a:buBlip>
              <a:defRPr sz="2898"/>
            </a:pPr>
            <a:r>
              <a:t>The hero of the past is gone, and it is impossible to go back. No matter how passionate their love was then, it cannot be recaptured. </a:t>
            </a:r>
          </a:p>
          <a:p>
            <a:pPr marL="368045" indent="-368045" defTabSz="403097">
              <a:spcBef>
                <a:spcPts val="2800"/>
              </a:spcBef>
              <a:buBlip>
                <a:blip r:embed="rId2"/>
              </a:buBlip>
              <a:defRPr sz="2898"/>
            </a:pPr>
            <a:r>
              <a:t>Time passes and things change. Her words are ''shadows''. They are insubstantial, and she cannot communicate with the memory of a person as they once were. He cannot be the man he was, and their lives must move on. </a:t>
            </a:r>
          </a:p>
        </p:txBody>
      </p:sp>
      <p:sp>
        <p:nvSpPr>
          <p:cNvPr id="163" name="Shape 163"/>
          <p:cNvSpPr/>
          <p:nvPr/>
        </p:nvSpPr>
        <p:spPr>
          <a:xfrm>
            <a:off x="5422552" y="8843433"/>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3" invalidUrl="" action="" tgtFrame="" tooltip="" history="1" highlightClick="0" endSnd="0"/>
              </a:defRPr>
            </a:lvl1pPr>
          </a:lstStyle>
          <a:p>
            <a:pPr>
              <a:defRPr u="none"/>
            </a:pPr>
            <a:r>
              <a:rPr u="sng">
                <a:hlinkClick r:id="rId3"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5" name=""/>
          <p:cNvPicPr>
            <a:picLocks noChangeAspect="0"/>
          </p:cNvPicPr>
          <p:nvPr>
            <p:ph type="pic" idx="13"/>
          </p:nvPr>
        </p:nvPicPr>
        <p:blipFill>
          <a:blip r:embed="rId2">
            <a:extLst/>
          </a:blip>
          <a:stretch>
            <a:fillRect/>
          </a:stretch>
        </p:blipFill>
        <p:spPr>
          <a:xfrm>
            <a:off x="6841066" y="2890572"/>
            <a:ext cx="5397501" cy="5369456"/>
          </a:xfrm>
          <a:prstGeom prst="rect">
            <a:avLst/>
          </a:prstGeom>
        </p:spPr>
      </p:pic>
      <p:sp>
        <p:nvSpPr>
          <p:cNvPr id="166" name="Shape 166"/>
          <p:cNvSpPr/>
          <p:nvPr>
            <p:ph type="title"/>
          </p:nvPr>
        </p:nvSpPr>
        <p:spPr>
          <a:prstGeom prst="rect">
            <a:avLst/>
          </a:prstGeom>
        </p:spPr>
        <p:txBody>
          <a:bodyPr/>
          <a:lstStyle/>
          <a:p>
            <a:pPr/>
            <a:r>
              <a:t>Theme</a:t>
            </a:r>
          </a:p>
        </p:txBody>
      </p:sp>
      <p:sp>
        <p:nvSpPr>
          <p:cNvPr id="167" name="Shape 167"/>
          <p:cNvSpPr/>
          <p:nvPr>
            <p:ph type="body" sz="half" idx="1"/>
          </p:nvPr>
        </p:nvSpPr>
        <p:spPr>
          <a:prstGeom prst="rect">
            <a:avLst/>
          </a:prstGeom>
        </p:spPr>
        <p:txBody>
          <a:bodyPr/>
          <a:lstStyle/>
          <a:p>
            <a:pPr>
              <a:buBlip>
                <a:blip r:embed="rId3"/>
              </a:buBlip>
            </a:pPr>
            <a:r>
              <a:t>Love changes</a:t>
            </a:r>
          </a:p>
          <a:p>
            <a:pPr>
              <a:buBlip>
                <a:blip r:embed="rId3"/>
              </a:buBlip>
            </a:pPr>
            <a:r>
              <a:t>Earlier intensity may go</a:t>
            </a:r>
          </a:p>
          <a:p>
            <a:pPr>
              <a:buBlip>
                <a:blip r:embed="rId3"/>
              </a:buBlip>
            </a:pPr>
            <a:r>
              <a:t>However, even though love is different now, it is still strong </a:t>
            </a:r>
          </a:p>
          <a:p>
            <a:pPr>
              <a:buBlip>
                <a:blip r:embed="rId3"/>
              </a:buBlip>
            </a:pPr>
            <a:r>
              <a:t>This is not a negative view of love</a:t>
            </a:r>
          </a:p>
        </p:txBody>
      </p:sp>
      <p:sp>
        <p:nvSpPr>
          <p:cNvPr id="168" name="Shape 168"/>
          <p:cNvSpPr/>
          <p:nvPr/>
        </p:nvSpPr>
        <p:spPr>
          <a:xfrm>
            <a:off x="5422552" y="8834966"/>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0" name=""/>
          <p:cNvPicPr>
            <a:picLocks noChangeAspect="0"/>
          </p:cNvPicPr>
          <p:nvPr>
            <p:ph type="pic" idx="13"/>
          </p:nvPr>
        </p:nvPicPr>
        <p:blipFill>
          <a:blip r:embed="rId2">
            <a:extLst/>
          </a:blip>
          <a:stretch>
            <a:fillRect/>
          </a:stretch>
        </p:blipFill>
        <p:spPr>
          <a:xfrm>
            <a:off x="6858000" y="2349500"/>
            <a:ext cx="5397500" cy="6451600"/>
          </a:xfrm>
          <a:prstGeom prst="rect">
            <a:avLst/>
          </a:prstGeom>
        </p:spPr>
      </p:pic>
      <p:sp>
        <p:nvSpPr>
          <p:cNvPr id="171" name="Shape 171"/>
          <p:cNvSpPr/>
          <p:nvPr>
            <p:ph type="title"/>
          </p:nvPr>
        </p:nvSpPr>
        <p:spPr>
          <a:prstGeom prst="rect">
            <a:avLst/>
          </a:prstGeom>
        </p:spPr>
        <p:txBody>
          <a:bodyPr/>
          <a:lstStyle/>
          <a:p>
            <a:pPr/>
            <a:r>
              <a:t>Tone</a:t>
            </a:r>
          </a:p>
        </p:txBody>
      </p:sp>
      <p:sp>
        <p:nvSpPr>
          <p:cNvPr id="172" name="Shape 172"/>
          <p:cNvSpPr/>
          <p:nvPr>
            <p:ph type="body" sz="half" idx="1"/>
          </p:nvPr>
        </p:nvSpPr>
        <p:spPr>
          <a:xfrm>
            <a:off x="762000" y="2368550"/>
            <a:ext cx="5334000" cy="6413500"/>
          </a:xfrm>
          <a:prstGeom prst="rect">
            <a:avLst/>
          </a:prstGeom>
        </p:spPr>
        <p:txBody>
          <a:bodyPr/>
          <a:lstStyle/>
          <a:p>
            <a:pPr>
              <a:buBlip>
                <a:blip r:embed="rId3"/>
              </a:buBlip>
            </a:pPr>
            <a:r>
              <a:t>Sorrow, loss, longing</a:t>
            </a:r>
          </a:p>
          <a:p>
            <a:pPr>
              <a:buBlip>
                <a:blip r:embed="rId3"/>
              </a:buBlip>
            </a:pPr>
            <a:r>
              <a:t>Nostalgia</a:t>
            </a:r>
          </a:p>
          <a:p>
            <a:pPr>
              <a:buBlip>
                <a:blip r:embed="rId3"/>
              </a:buBlip>
            </a:pPr>
            <a:r>
              <a:t>Acceptance</a:t>
            </a:r>
          </a:p>
          <a:p>
            <a:pPr>
              <a:buBlip>
                <a:blip r:embed="rId3"/>
              </a:buBlip>
            </a:pPr>
            <a:r>
              <a:t>Resignation</a:t>
            </a:r>
          </a:p>
          <a:p>
            <a:pPr>
              <a:buBlip>
                <a:blip r:embed="rId3"/>
              </a:buBlip>
            </a:pPr>
            <a:r>
              <a:t>Recognition of love and affection that exists between husband and wife</a:t>
            </a:r>
          </a:p>
        </p:txBody>
      </p:sp>
      <p:sp>
        <p:nvSpPr>
          <p:cNvPr id="173" name="Shape 173"/>
          <p:cNvSpPr/>
          <p:nvPr/>
        </p:nvSpPr>
        <p:spPr>
          <a:xfrm>
            <a:off x="5422552" y="8987366"/>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4" name=""/>
          <p:cNvPicPr>
            <a:picLocks noChangeAspect="0"/>
          </p:cNvPicPr>
          <p:nvPr>
            <p:ph type="pic" idx="13"/>
          </p:nvPr>
        </p:nvPicPr>
        <p:blipFill>
          <a:blip r:embed="rId2">
            <a:extLst/>
          </a:blip>
          <a:stretch>
            <a:fillRect/>
          </a:stretch>
        </p:blipFill>
        <p:spPr>
          <a:xfrm>
            <a:off x="6858000" y="2349500"/>
            <a:ext cx="5397500" cy="6451600"/>
          </a:xfrm>
          <a:prstGeom prst="rect">
            <a:avLst/>
          </a:prstGeom>
        </p:spPr>
      </p:pic>
      <p:sp>
        <p:nvSpPr>
          <p:cNvPr id="125" name="Shape 125"/>
          <p:cNvSpPr/>
          <p:nvPr>
            <p:ph type="title"/>
          </p:nvPr>
        </p:nvSpPr>
        <p:spPr>
          <a:prstGeom prst="rect">
            <a:avLst/>
          </a:prstGeom>
        </p:spPr>
        <p:txBody>
          <a:bodyPr/>
          <a:lstStyle/>
          <a:p>
            <a:pPr/>
            <a:r>
              <a:t>Myth</a:t>
            </a:r>
          </a:p>
        </p:txBody>
      </p:sp>
      <p:sp>
        <p:nvSpPr>
          <p:cNvPr id="126" name="Shape 126"/>
          <p:cNvSpPr/>
          <p:nvPr>
            <p:ph type="body" sz="half" idx="1"/>
          </p:nvPr>
        </p:nvSpPr>
        <p:spPr>
          <a:prstGeom prst="rect">
            <a:avLst/>
          </a:prstGeom>
        </p:spPr>
        <p:txBody>
          <a:bodyPr/>
          <a:lstStyle/>
          <a:p>
            <a:pPr>
              <a:buBlip>
                <a:blip r:embed="rId3"/>
              </a:buBlip>
            </a:pPr>
            <a:r>
              <a:t>Opening is a blend of the ordinary and the extraordinary</a:t>
            </a:r>
          </a:p>
          <a:p>
            <a:pPr>
              <a:buBlip>
                <a:blip r:embed="rId3"/>
              </a:buBlip>
            </a:pPr>
            <a:r>
              <a:t>The setting is merely a ‘mid-western town’ but it is a place where ‘myths collided’</a:t>
            </a:r>
          </a:p>
          <a:p>
            <a:pPr>
              <a:buBlip>
                <a:blip r:embed="rId3"/>
              </a:buBlip>
            </a:pPr>
            <a:r>
              <a:t>Boland alludes to the myths rather than referring to them directly</a:t>
            </a:r>
          </a:p>
        </p:txBody>
      </p:sp>
      <p:sp>
        <p:nvSpPr>
          <p:cNvPr id="127" name="Shape 127"/>
          <p:cNvSpPr/>
          <p:nvPr/>
        </p:nvSpPr>
        <p:spPr>
          <a:xfrm>
            <a:off x="5541086" y="8902699"/>
            <a:ext cx="2159695"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body" idx="1"/>
          </p:nvPr>
        </p:nvSpPr>
        <p:spPr>
          <a:prstGeom prst="rect">
            <a:avLst/>
          </a:prstGeom>
        </p:spPr>
        <p:txBody>
          <a:bodyPr/>
          <a:lstStyle/>
          <a:p>
            <a:pPr>
              <a:buBlip>
                <a:blip r:embed="rId2"/>
              </a:buBlip>
            </a:pPr>
            <a:r>
              <a:t>It is dusk: a time of transition.  </a:t>
            </a:r>
          </a:p>
          <a:p>
            <a:pPr>
              <a:buBlip>
                <a:blip r:embed="rId2"/>
              </a:buBlip>
            </a:pPr>
            <a:r>
              <a:t>Boland switches between the past and the present</a:t>
            </a:r>
          </a:p>
          <a:p>
            <a:pPr>
              <a:buBlip>
                <a:blip r:embed="rId2"/>
              </a:buBlip>
            </a:pPr>
            <a:r>
              <a:t>The dark river becomes the Styx</a:t>
            </a:r>
          </a:p>
          <a:p>
            <a:pPr>
              <a:buBlip>
                <a:blip r:embed="rId2"/>
              </a:buBlip>
            </a:pPr>
            <a:r>
              <a:t>Introduces the idea of death</a:t>
            </a:r>
          </a:p>
          <a:p>
            <a:pPr>
              <a:buBlip>
                <a:blip r:embed="rId2"/>
              </a:buBlip>
            </a:pPr>
            <a:r>
              <a:t>Boland’s young daughter became gravely ill when they lived in Iowa (she recovered!)</a:t>
            </a:r>
          </a:p>
          <a:p>
            <a:pPr>
              <a:buBlip>
                <a:blip r:embed="rId2"/>
              </a:buBlip>
            </a:pPr>
            <a:r>
              <a:t>Journey to and from hospital - coming close to death </a:t>
            </a:r>
          </a:p>
        </p:txBody>
      </p:sp>
      <p:sp>
        <p:nvSpPr>
          <p:cNvPr id="130" name="Shape 130"/>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3" invalidUrl="" action="" tgtFrame="" tooltip="" history="1" highlightClick="0" endSnd="0"/>
              </a:defRPr>
            </a:lvl1pPr>
          </a:lstStyle>
          <a:p>
            <a:pPr>
              <a:defRPr u="none"/>
            </a:pPr>
            <a:r>
              <a:rPr u="sng">
                <a:hlinkClick r:id="rId3"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
          <p:cNvPicPr>
            <a:picLocks noChangeAspect="0"/>
          </p:cNvPicPr>
          <p:nvPr>
            <p:ph type="pic" idx="13"/>
          </p:nvPr>
        </p:nvPicPr>
        <p:blipFill>
          <a:blip r:embed="rId2">
            <a:extLst/>
          </a:blip>
          <a:stretch>
            <a:fillRect/>
          </a:stretch>
        </p:blipFill>
        <p:spPr>
          <a:xfrm>
            <a:off x="6857999" y="3734792"/>
            <a:ext cx="5397501" cy="3681016"/>
          </a:xfrm>
          <a:prstGeom prst="rect">
            <a:avLst/>
          </a:prstGeom>
        </p:spPr>
      </p:pic>
      <p:sp>
        <p:nvSpPr>
          <p:cNvPr id="133" name="Shape 133"/>
          <p:cNvSpPr/>
          <p:nvPr>
            <p:ph type="title"/>
          </p:nvPr>
        </p:nvSpPr>
        <p:spPr>
          <a:prstGeom prst="rect">
            <a:avLst/>
          </a:prstGeom>
        </p:spPr>
        <p:txBody>
          <a:bodyPr/>
          <a:lstStyle/>
          <a:p>
            <a:pPr/>
            <a:r>
              <a:t>Myths collide…</a:t>
            </a:r>
          </a:p>
        </p:txBody>
      </p:sp>
      <p:sp>
        <p:nvSpPr>
          <p:cNvPr id="134" name="Shape 134"/>
          <p:cNvSpPr/>
          <p:nvPr>
            <p:ph type="body" sz="half" idx="1"/>
          </p:nvPr>
        </p:nvSpPr>
        <p:spPr>
          <a:prstGeom prst="rect">
            <a:avLst/>
          </a:prstGeom>
        </p:spPr>
        <p:txBody>
          <a:bodyPr/>
          <a:lstStyle/>
          <a:p>
            <a:pPr>
              <a:buBlip>
                <a:blip r:embed="rId3"/>
              </a:buBlip>
            </a:pPr>
            <a:r>
              <a:t>Fact and myth collide in the ordinariness of the description of the furniture in their home</a:t>
            </a:r>
          </a:p>
          <a:p>
            <a:pPr>
              <a:buBlip>
                <a:blip r:embed="rId3"/>
              </a:buBlip>
            </a:pPr>
            <a:r>
              <a:t>Accurate, down-to-earth language at this point</a:t>
            </a:r>
          </a:p>
          <a:p>
            <a:pPr>
              <a:buBlip>
                <a:blip r:embed="rId3"/>
              </a:buBlip>
            </a:pPr>
            <a:r>
              <a:t>Meeting of the ordinary and the extraordinary - practicalities combine with powerful emotions</a:t>
            </a:r>
          </a:p>
        </p:txBody>
      </p:sp>
      <p:sp>
        <p:nvSpPr>
          <p:cNvPr id="135" name="Shape 135"/>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body" idx="1"/>
          </p:nvPr>
        </p:nvSpPr>
        <p:spPr>
          <a:prstGeom prst="rect">
            <a:avLst/>
          </a:prstGeom>
        </p:spPr>
        <p:txBody>
          <a:bodyPr/>
          <a:lstStyle/>
          <a:p>
            <a:pPr>
              <a:buBlip>
                <a:blip r:embed="rId2"/>
              </a:buBlip>
            </a:pPr>
            <a:r>
              <a:t>Through this difficult time, the couple discovered how strong love is</a:t>
            </a:r>
          </a:p>
          <a:p>
            <a:pPr>
              <a:buBlip>
                <a:blip r:embed="rId2"/>
              </a:buBlip>
            </a:pPr>
            <a:r>
              <a:t>Power: ‘muscle’, ‘fire and air’</a:t>
            </a:r>
          </a:p>
          <a:p>
            <a:pPr>
              <a:buBlip>
                <a:blip r:embed="rId2"/>
              </a:buBlip>
            </a:pPr>
            <a:r>
              <a:t>Interesting that the other elements - earth and water - are not mentioned.  Love is invisible and intangible</a:t>
            </a:r>
          </a:p>
          <a:p>
            <a:pPr>
              <a:buBlip>
                <a:blip r:embed="rId2"/>
              </a:buBlip>
            </a:pPr>
            <a:r>
              <a:t>Love becomes mythologised - a thing with ‘the feather and muscle of wings’</a:t>
            </a:r>
          </a:p>
        </p:txBody>
      </p:sp>
      <p:sp>
        <p:nvSpPr>
          <p:cNvPr id="138" name="Shape 138"/>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3" invalidUrl="" action="" tgtFrame="" tooltip="" history="1" highlightClick="0" endSnd="0"/>
              </a:defRPr>
            </a:lvl1pPr>
          </a:lstStyle>
          <a:p>
            <a:pPr>
              <a:defRPr u="none"/>
            </a:pPr>
            <a:r>
              <a:rPr u="sng">
                <a:hlinkClick r:id="rId3"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
          <p:cNvPicPr>
            <a:picLocks noChangeAspect="0"/>
          </p:cNvPicPr>
          <p:nvPr>
            <p:ph type="pic" idx="13"/>
          </p:nvPr>
        </p:nvPicPr>
        <p:blipFill>
          <a:blip r:embed="rId2">
            <a:extLst/>
          </a:blip>
          <a:stretch>
            <a:fillRect/>
          </a:stretch>
        </p:blipFill>
        <p:spPr>
          <a:xfrm>
            <a:off x="6858000" y="2349500"/>
            <a:ext cx="5397500" cy="6451600"/>
          </a:xfrm>
          <a:prstGeom prst="rect">
            <a:avLst/>
          </a:prstGeom>
        </p:spPr>
      </p:pic>
      <p:sp>
        <p:nvSpPr>
          <p:cNvPr id="141" name="Shape 141"/>
          <p:cNvSpPr/>
          <p:nvPr>
            <p:ph type="title"/>
          </p:nvPr>
        </p:nvSpPr>
        <p:spPr>
          <a:prstGeom prst="rect">
            <a:avLst/>
          </a:prstGeom>
        </p:spPr>
        <p:txBody>
          <a:bodyPr/>
          <a:lstStyle/>
          <a:p>
            <a:pPr/>
            <a:r>
              <a:t>their voices failed…</a:t>
            </a:r>
          </a:p>
        </p:txBody>
      </p:sp>
      <p:sp>
        <p:nvSpPr>
          <p:cNvPr id="142" name="Shape 142"/>
          <p:cNvSpPr/>
          <p:nvPr>
            <p:ph type="body" sz="half" idx="1"/>
          </p:nvPr>
        </p:nvSpPr>
        <p:spPr>
          <a:prstGeom prst="rect">
            <a:avLst/>
          </a:prstGeom>
        </p:spPr>
        <p:txBody>
          <a:bodyPr/>
          <a:lstStyle/>
          <a:p>
            <a:pPr marL="316991" indent="-316991" defTabSz="455675">
              <a:spcBef>
                <a:spcPts val="3100"/>
              </a:spcBef>
              <a:buBlip>
                <a:blip r:embed="rId3"/>
              </a:buBlip>
              <a:defRPr sz="2496"/>
            </a:pPr>
            <a:r>
              <a:t>Intense and emotional time in the couple's marriage </a:t>
            </a:r>
          </a:p>
          <a:p>
            <a:pPr marL="316991" indent="-316991" defTabSz="455675">
              <a:spcBef>
                <a:spcPts val="3100"/>
              </a:spcBef>
              <a:buBlip>
                <a:blip r:embed="rId3"/>
              </a:buBlip>
              <a:defRPr sz="2496"/>
            </a:pPr>
            <a:r>
              <a:t>Aeneas or Odysseus' journey through hell. As they travelled, they met former companions who had died and were trapped in the underworld. The dead men tried to speak, but they could not be heard. </a:t>
            </a:r>
          </a:p>
          <a:p>
            <a:pPr marL="316991" indent="-316991" defTabSz="455675">
              <a:spcBef>
                <a:spcPts val="3100"/>
              </a:spcBef>
              <a:buBlip>
                <a:blip r:embed="rId3"/>
              </a:buBlip>
              <a:defRPr sz="2496"/>
            </a:pPr>
            <a:r>
              <a:t>''a life they had shared and lost'' is clearly not just about the Greek hero and his friends. </a:t>
            </a:r>
          </a:p>
          <a:p>
            <a:pPr marL="316991" indent="-316991" defTabSz="455675">
              <a:spcBef>
                <a:spcPts val="3100"/>
              </a:spcBef>
              <a:buBlip>
                <a:blip r:embed="rId3"/>
              </a:buBlip>
              <a:defRPr sz="2496"/>
            </a:pPr>
            <a:r>
              <a:t>The poet feels and her husband shared a different life, a different kind of love at that time. </a:t>
            </a:r>
          </a:p>
        </p:txBody>
      </p:sp>
      <p:sp>
        <p:nvSpPr>
          <p:cNvPr id="143" name="Shape 143"/>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
          <p:cNvPicPr>
            <a:picLocks noChangeAspect="0"/>
          </p:cNvPicPr>
          <p:nvPr>
            <p:ph type="pic" idx="13"/>
          </p:nvPr>
        </p:nvPicPr>
        <p:blipFill>
          <a:blip r:embed="rId2">
            <a:extLst/>
          </a:blip>
          <a:stretch>
            <a:fillRect/>
          </a:stretch>
        </p:blipFill>
        <p:spPr>
          <a:xfrm>
            <a:off x="6858000" y="2349500"/>
            <a:ext cx="5397500" cy="6451600"/>
          </a:xfrm>
          <a:prstGeom prst="rect">
            <a:avLst/>
          </a:prstGeom>
        </p:spPr>
      </p:pic>
      <p:sp>
        <p:nvSpPr>
          <p:cNvPr id="146" name="Shape 146"/>
          <p:cNvSpPr/>
          <p:nvPr>
            <p:ph type="title"/>
          </p:nvPr>
        </p:nvSpPr>
        <p:spPr>
          <a:prstGeom prst="rect">
            <a:avLst/>
          </a:prstGeom>
        </p:spPr>
        <p:txBody>
          <a:bodyPr/>
          <a:lstStyle/>
          <a:p>
            <a:pPr/>
            <a:r>
              <a:t>Why can’t she speak?</a:t>
            </a:r>
          </a:p>
        </p:txBody>
      </p:sp>
      <p:sp>
        <p:nvSpPr>
          <p:cNvPr id="147" name="Shape 147"/>
          <p:cNvSpPr/>
          <p:nvPr>
            <p:ph type="body" sz="half" idx="1"/>
          </p:nvPr>
        </p:nvSpPr>
        <p:spPr>
          <a:prstGeom prst="rect">
            <a:avLst/>
          </a:prstGeom>
        </p:spPr>
        <p:txBody>
          <a:bodyPr/>
          <a:lstStyle/>
          <a:p>
            <a:pPr>
              <a:buBlip>
                <a:blip r:embed="rId3"/>
              </a:buBlip>
            </a:pPr>
            <a:r>
              <a:t>Intensity of emotion renders words impossible</a:t>
            </a:r>
          </a:p>
          <a:p>
            <a:pPr>
              <a:buBlip>
                <a:blip r:embed="rId3"/>
              </a:buBlip>
            </a:pPr>
            <a:r>
              <a:t>It is in the past - can it be conjured up again?</a:t>
            </a:r>
          </a:p>
          <a:p>
            <a:pPr>
              <a:buBlip>
                <a:blip r:embed="rId3"/>
              </a:buBlip>
            </a:pPr>
            <a:r>
              <a:t>Aeneas’ companions once shared adventures and hardships with him but now they cannot speak to one another of those times</a:t>
            </a:r>
          </a:p>
        </p:txBody>
      </p:sp>
      <p:sp>
        <p:nvSpPr>
          <p:cNvPr id="148" name="Shape 148"/>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lvl1pPr defTabSz="449833">
              <a:defRPr sz="5698">
                <a:effectLst>
                  <a:outerShdw sx="100000" sy="100000" kx="0" ky="0" algn="b" rotWithShape="0" blurRad="19558" dist="19558" dir="15900000">
                    <a:srgbClr val="595650">
                      <a:alpha val="33000"/>
                    </a:srgbClr>
                  </a:outerShdw>
                </a:effectLst>
              </a:defRPr>
            </a:lvl1pPr>
          </a:lstStyle>
          <a:p>
            <a:pPr/>
            <a:r>
              <a:t>Return to the present - ‘I am your wife’</a:t>
            </a:r>
          </a:p>
        </p:txBody>
      </p:sp>
      <p:sp>
        <p:nvSpPr>
          <p:cNvPr id="151" name="Shape 151"/>
          <p:cNvSpPr/>
          <p:nvPr>
            <p:ph type="body" idx="1"/>
          </p:nvPr>
        </p:nvSpPr>
        <p:spPr>
          <a:prstGeom prst="rect">
            <a:avLst/>
          </a:prstGeom>
        </p:spPr>
        <p:txBody>
          <a:bodyPr/>
          <a:lstStyle/>
          <a:p>
            <a:pPr marL="453390" indent="-453390" defTabSz="496570">
              <a:spcBef>
                <a:spcPts val="3500"/>
              </a:spcBef>
              <a:buBlip>
                <a:blip r:embed="rId2"/>
              </a:buBlip>
              <a:defRPr sz="3570"/>
            </a:pPr>
            <a:r>
              <a:t>Simple, declarative statements</a:t>
            </a:r>
          </a:p>
          <a:p>
            <a:pPr marL="453390" indent="-453390" defTabSz="496570">
              <a:spcBef>
                <a:spcPts val="3500"/>
              </a:spcBef>
              <a:buBlip>
                <a:blip r:embed="rId2"/>
              </a:buBlip>
              <a:defRPr sz="3570"/>
            </a:pPr>
            <a:r>
              <a:t>The past and present meet and are summed up in six short sentences</a:t>
            </a:r>
          </a:p>
          <a:p>
            <a:pPr marL="453390" indent="-453390" defTabSz="496570">
              <a:spcBef>
                <a:spcPts val="3500"/>
              </a:spcBef>
              <a:buBlip>
                <a:blip r:embed="rId2"/>
              </a:buBlip>
              <a:defRPr sz="3570"/>
            </a:pPr>
            <a:r>
              <a:t>Words in the first four sentences contain no Latin roots - they are plain - not the language of myth, as Boland ‘speaks plainly’</a:t>
            </a:r>
          </a:p>
          <a:p>
            <a:pPr marL="453390" indent="-453390" defTabSz="496570">
              <a:spcBef>
                <a:spcPts val="3500"/>
              </a:spcBef>
              <a:buBlip>
                <a:blip r:embed="rId2"/>
              </a:buBlip>
              <a:defRPr sz="3570"/>
            </a:pPr>
            <a:r>
              <a:t>Stanzas become shorter as the poem draws to a close - sense of urgency reflects desire to come to a definite conclusion</a:t>
            </a:r>
          </a:p>
        </p:txBody>
      </p:sp>
      <p:sp>
        <p:nvSpPr>
          <p:cNvPr id="152" name="Shape 152"/>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3" invalidUrl="" action="" tgtFrame="" tooltip="" history="1" highlightClick="0" endSnd="0"/>
              </a:defRPr>
            </a:lvl1pPr>
          </a:lstStyle>
          <a:p>
            <a:pPr>
              <a:defRPr u="none"/>
            </a:pPr>
            <a:r>
              <a:rPr u="sng">
                <a:hlinkClick r:id="rId3"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
          <p:cNvPicPr>
            <a:picLocks noChangeAspect="0"/>
          </p:cNvPicPr>
          <p:nvPr>
            <p:ph type="pic" idx="13"/>
          </p:nvPr>
        </p:nvPicPr>
        <p:blipFill>
          <a:blip r:embed="rId2">
            <a:extLst/>
          </a:blip>
          <a:stretch>
            <a:fillRect/>
          </a:stretch>
        </p:blipFill>
        <p:spPr>
          <a:xfrm>
            <a:off x="7153936" y="2349500"/>
            <a:ext cx="4805628" cy="6451600"/>
          </a:xfrm>
          <a:prstGeom prst="rect">
            <a:avLst/>
          </a:prstGeom>
        </p:spPr>
      </p:pic>
      <p:sp>
        <p:nvSpPr>
          <p:cNvPr id="155" name="Shape 155"/>
          <p:cNvSpPr/>
          <p:nvPr>
            <p:ph type="title"/>
          </p:nvPr>
        </p:nvSpPr>
        <p:spPr>
          <a:prstGeom prst="rect">
            <a:avLst/>
          </a:prstGeom>
        </p:spPr>
        <p:txBody>
          <a:bodyPr/>
          <a:lstStyle/>
          <a:p>
            <a:pPr/>
            <a:r>
              <a:t>And yet…</a:t>
            </a:r>
          </a:p>
        </p:txBody>
      </p:sp>
      <p:sp>
        <p:nvSpPr>
          <p:cNvPr id="156" name="Shape 156"/>
          <p:cNvSpPr/>
          <p:nvPr>
            <p:ph type="body" sz="half" idx="1"/>
          </p:nvPr>
        </p:nvSpPr>
        <p:spPr>
          <a:prstGeom prst="rect">
            <a:avLst/>
          </a:prstGeom>
        </p:spPr>
        <p:txBody>
          <a:bodyPr/>
          <a:lstStyle/>
          <a:p>
            <a:pPr marL="325120" indent="-325120" defTabSz="467359">
              <a:spcBef>
                <a:spcPts val="3200"/>
              </a:spcBef>
              <a:buBlip>
                <a:blip r:embed="rId3"/>
              </a:buBlip>
              <a:defRPr sz="2560"/>
            </a:pPr>
            <a:r>
              <a:t>The child is healed; the couple 'love each other still.' </a:t>
            </a:r>
          </a:p>
          <a:p>
            <a:pPr marL="325120" indent="-325120" defTabSz="467359">
              <a:spcBef>
                <a:spcPts val="3200"/>
              </a:spcBef>
              <a:buBlip>
                <a:blip r:embed="rId3"/>
              </a:buBlip>
              <a:defRPr sz="2560"/>
            </a:pPr>
            <a:r>
              <a:t>On the surface, all is well. They converse and 'hear each other clearly.’</a:t>
            </a:r>
          </a:p>
          <a:p>
            <a:pPr marL="325120" indent="-325120" defTabSz="467359">
              <a:spcBef>
                <a:spcPts val="3200"/>
              </a:spcBef>
              <a:buBlip>
                <a:blip r:embed="rId3"/>
              </a:buBlip>
              <a:defRPr sz="2560"/>
            </a:pPr>
            <a:r>
              <a:t>However…</a:t>
            </a:r>
          </a:p>
          <a:p>
            <a:pPr marL="325120" indent="-325120" defTabSz="467359">
              <a:spcBef>
                <a:spcPts val="3200"/>
              </a:spcBef>
              <a:buBlip>
                <a:blip r:embed="rId3"/>
              </a:buBlip>
              <a:defRPr sz="2560"/>
            </a:pPr>
            <a:r>
              <a:t>The image of her husband at that time is the image of a hero</a:t>
            </a:r>
          </a:p>
          <a:p>
            <a:pPr marL="325120" indent="-325120" defTabSz="467359">
              <a:spcBef>
                <a:spcPts val="3200"/>
              </a:spcBef>
              <a:buBlip>
                <a:blip r:embed="rId3"/>
              </a:buBlip>
              <a:defRPr sz="2560"/>
            </a:pPr>
            <a:r>
              <a:t>Cinematic description of him standing in the dark with snow on his shoulders - slightly unreal - dark, not clear light of day - romantic image</a:t>
            </a:r>
          </a:p>
        </p:txBody>
      </p:sp>
      <p:sp>
        <p:nvSpPr>
          <p:cNvPr id="157" name="Shape 157"/>
          <p:cNvSpPr/>
          <p:nvPr/>
        </p:nvSpPr>
        <p:spPr>
          <a:xfrm>
            <a:off x="5541085" y="8902699"/>
            <a:ext cx="215969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u="sng">
                <a:hlinkClick r:id="rId4" invalidUrl="" action="" tgtFrame="" tooltip="" history="1" highlightClick="0" endSnd="0"/>
              </a:defRPr>
            </a:lvl1pPr>
          </a:lstStyle>
          <a:p>
            <a:pPr>
              <a:defRPr u="none"/>
            </a:pPr>
            <a:r>
              <a:rPr u="sng">
                <a:hlinkClick r:id="rId4" invalidUrl="" action="" tgtFrame="" tooltip="" history="1" highlightClick="0" endSnd="0"/>
              </a:rPr>
              <a:t>www.aoifesnotes.com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